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6" d="100"/>
          <a:sy n="76" d="100"/>
        </p:scale>
        <p:origin x="3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7776D-3717-480E-9C50-FA2E2B8B1A12}" type="datetimeFigureOut">
              <a:rPr lang="es-PE" smtClean="0"/>
              <a:t>11/05/2025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D0752-00D1-4EC0-8157-D6CB3AEB4B35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706872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7776D-3717-480E-9C50-FA2E2B8B1A12}" type="datetimeFigureOut">
              <a:rPr lang="es-PE" smtClean="0"/>
              <a:t>11/05/2025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D0752-00D1-4EC0-8157-D6CB3AEB4B35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243900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7776D-3717-480E-9C50-FA2E2B8B1A12}" type="datetimeFigureOut">
              <a:rPr lang="es-PE" smtClean="0"/>
              <a:t>11/05/2025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D0752-00D1-4EC0-8157-D6CB3AEB4B35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964465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7776D-3717-480E-9C50-FA2E2B8B1A12}" type="datetimeFigureOut">
              <a:rPr lang="es-PE" smtClean="0"/>
              <a:t>11/05/2025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D0752-00D1-4EC0-8157-D6CB3AEB4B35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595058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7776D-3717-480E-9C50-FA2E2B8B1A12}" type="datetimeFigureOut">
              <a:rPr lang="es-PE" smtClean="0"/>
              <a:t>11/05/2025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D0752-00D1-4EC0-8157-D6CB3AEB4B35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170743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7776D-3717-480E-9C50-FA2E2B8B1A12}" type="datetimeFigureOut">
              <a:rPr lang="es-PE" smtClean="0"/>
              <a:t>11/05/2025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D0752-00D1-4EC0-8157-D6CB3AEB4B35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150515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7776D-3717-480E-9C50-FA2E2B8B1A12}" type="datetimeFigureOut">
              <a:rPr lang="es-PE" smtClean="0"/>
              <a:t>11/05/2025</a:t>
            </a:fld>
            <a:endParaRPr lang="es-P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D0752-00D1-4EC0-8157-D6CB3AEB4B35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0418162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7776D-3717-480E-9C50-FA2E2B8B1A12}" type="datetimeFigureOut">
              <a:rPr lang="es-PE" smtClean="0"/>
              <a:t>11/05/2025</a:t>
            </a:fld>
            <a:endParaRPr lang="es-P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D0752-00D1-4EC0-8157-D6CB3AEB4B35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970704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7776D-3717-480E-9C50-FA2E2B8B1A12}" type="datetimeFigureOut">
              <a:rPr lang="es-PE" smtClean="0"/>
              <a:t>11/05/2025</a:t>
            </a:fld>
            <a:endParaRPr lang="es-P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D0752-00D1-4EC0-8157-D6CB3AEB4B35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994453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7776D-3717-480E-9C50-FA2E2B8B1A12}" type="datetimeFigureOut">
              <a:rPr lang="es-PE" smtClean="0"/>
              <a:t>11/05/2025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D0752-00D1-4EC0-8157-D6CB3AEB4B35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423794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7776D-3717-480E-9C50-FA2E2B8B1A12}" type="datetimeFigureOut">
              <a:rPr lang="es-PE" smtClean="0"/>
              <a:t>11/05/2025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D0752-00D1-4EC0-8157-D6CB3AEB4B35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775297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57776D-3717-480E-9C50-FA2E2B8B1A12}" type="datetimeFigureOut">
              <a:rPr lang="es-PE" smtClean="0"/>
              <a:t>11/05/2025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ED0752-00D1-4EC0-8157-D6CB3AEB4B35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501513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contenido 2">
            <a:extLst>
              <a:ext uri="{FF2B5EF4-FFF2-40B4-BE49-F238E27FC236}">
                <a16:creationId xmlns:a16="http://schemas.microsoft.com/office/drawing/2014/main" id="{33DF6F5B-290C-4DBB-A0D3-B75862B3C289}"/>
              </a:ext>
            </a:extLst>
          </p:cNvPr>
          <p:cNvSpPr txBox="1">
            <a:spLocks/>
          </p:cNvSpPr>
          <p:nvPr/>
        </p:nvSpPr>
        <p:spPr>
          <a:xfrm>
            <a:off x="681038" y="1825625"/>
            <a:ext cx="8543925" cy="303999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PE" dirty="0"/>
              <a:t>Otorgado a</a:t>
            </a:r>
          </a:p>
          <a:p>
            <a:r>
              <a:rPr lang="es-PE" sz="5200" b="1" dirty="0"/>
              <a:t>Bruno Lema </a:t>
            </a:r>
            <a:r>
              <a:rPr lang="es-PE" sz="5200" b="1" dirty="0" err="1"/>
              <a:t>Gutierrez</a:t>
            </a:r>
            <a:endParaRPr lang="es-PE" sz="5200" b="1" dirty="0"/>
          </a:p>
          <a:p>
            <a:r>
              <a:rPr lang="es-ES" sz="1400" dirty="0"/>
              <a:t>Identificado(a) con DNI: 40189345, con registro N°00453, por haber aprobado</a:t>
            </a:r>
          </a:p>
          <a:p>
            <a:r>
              <a:rPr lang="es-ES" sz="1400" dirty="0"/>
              <a:t>satisfactoriamente el curso de “Primeros Auxilios I y II”, desarrollado el 23 de Abril 2025, </a:t>
            </a:r>
          </a:p>
          <a:p>
            <a:r>
              <a:rPr lang="es-ES" sz="1400" dirty="0"/>
              <a:t>con una duración de 30 horas académicas, obteniendo un promedio de 19 puntos.</a:t>
            </a:r>
          </a:p>
          <a:p>
            <a:r>
              <a:rPr lang="es-ES" sz="1400" dirty="0"/>
              <a:t>Damos fe de la veracidad del presente documento otorgado en la ciudad de Lima – Perú.</a:t>
            </a:r>
          </a:p>
          <a:p>
            <a:endParaRPr lang="es-ES" sz="1400" dirty="0"/>
          </a:p>
          <a:p>
            <a:r>
              <a:rPr lang="es-ES" sz="1400" dirty="0"/>
              <a:t>Lima, 08 de Abril 2025</a:t>
            </a:r>
            <a:endParaRPr lang="es-PE" sz="1400" dirty="0"/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01248771-E5EA-4935-92AE-BB985C14E646}"/>
              </a:ext>
            </a:extLst>
          </p:cNvPr>
          <p:cNvSpPr txBox="1">
            <a:spLocks/>
          </p:cNvSpPr>
          <p:nvPr/>
        </p:nvSpPr>
        <p:spPr>
          <a:xfrm>
            <a:off x="2440498" y="785288"/>
            <a:ext cx="5025004" cy="88412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CERTIFICADO</a:t>
            </a:r>
            <a:br>
              <a:rPr lang="es-ES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s-ES" sz="20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PRIMEROS AUXILIOS I y II</a:t>
            </a:r>
            <a:endParaRPr lang="es-PE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9368F690-31AE-4C0D-B49E-7A5A549FF946}"/>
              </a:ext>
            </a:extLst>
          </p:cNvPr>
          <p:cNvSpPr txBox="1"/>
          <p:nvPr/>
        </p:nvSpPr>
        <p:spPr>
          <a:xfrm>
            <a:off x="3066176" y="5976103"/>
            <a:ext cx="1543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Sr. Gonzalo Castillo C.</a:t>
            </a:r>
            <a:br>
              <a:rPr lang="es-ES" sz="1200" dirty="0"/>
            </a:br>
            <a:r>
              <a:rPr lang="es-ES" sz="1200" b="1" dirty="0"/>
              <a:t>Gerente General</a:t>
            </a:r>
          </a:p>
        </p:txBody>
      </p:sp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0E357D20-248D-495F-ADEF-9D620302745F}"/>
              </a:ext>
            </a:extLst>
          </p:cNvPr>
          <p:cNvCxnSpPr/>
          <p:nvPr/>
        </p:nvCxnSpPr>
        <p:spPr>
          <a:xfrm>
            <a:off x="3129094" y="5964572"/>
            <a:ext cx="14177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562DED1C-9BBA-4C7D-8E20-1D95F0627815}"/>
              </a:ext>
            </a:extLst>
          </p:cNvPr>
          <p:cNvCxnSpPr/>
          <p:nvPr/>
        </p:nvCxnSpPr>
        <p:spPr>
          <a:xfrm>
            <a:off x="6301531" y="5965970"/>
            <a:ext cx="14177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uadroTexto 11">
            <a:extLst>
              <a:ext uri="{FF2B5EF4-FFF2-40B4-BE49-F238E27FC236}">
                <a16:creationId xmlns:a16="http://schemas.microsoft.com/office/drawing/2014/main" id="{02F34DD8-BC68-4B4B-A1C2-97CF55DE6C58}"/>
              </a:ext>
            </a:extLst>
          </p:cNvPr>
          <p:cNvSpPr txBox="1"/>
          <p:nvPr/>
        </p:nvSpPr>
        <p:spPr>
          <a:xfrm>
            <a:off x="6238613" y="5973064"/>
            <a:ext cx="1543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Sr. </a:t>
            </a:r>
            <a:r>
              <a:rPr lang="es-ES" sz="1200" dirty="0" err="1"/>
              <a:t>Xxxxx</a:t>
            </a:r>
            <a:r>
              <a:rPr lang="es-ES" sz="1200" dirty="0"/>
              <a:t> </a:t>
            </a:r>
            <a:r>
              <a:rPr lang="es-ES" sz="1200" dirty="0" err="1"/>
              <a:t>Xxxxx</a:t>
            </a:r>
            <a:r>
              <a:rPr lang="es-ES" sz="1200" dirty="0"/>
              <a:t> X. </a:t>
            </a:r>
            <a:r>
              <a:rPr lang="es-ES" sz="1200" b="1" dirty="0"/>
              <a:t>Instructor</a:t>
            </a:r>
          </a:p>
        </p:txBody>
      </p:sp>
    </p:spTree>
    <p:extLst>
      <p:ext uri="{BB962C8B-B14F-4D97-AF65-F5344CB8AC3E}">
        <p14:creationId xmlns:p14="http://schemas.microsoft.com/office/powerpoint/2010/main" val="1008198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A01C6D11-BDC6-419C-8877-4F2764B7B2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7" y="2622579"/>
            <a:ext cx="8543925" cy="303999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s-PE" dirty="0"/>
              <a:t>Otorgado a</a:t>
            </a:r>
          </a:p>
          <a:p>
            <a:pPr marL="0" indent="0" algn="ctr">
              <a:buNone/>
            </a:pPr>
            <a:r>
              <a:rPr lang="es-PE" sz="5200" b="1" dirty="0"/>
              <a:t>Bruno Lema </a:t>
            </a:r>
            <a:r>
              <a:rPr lang="es-PE" sz="5200" b="1" dirty="0" err="1"/>
              <a:t>Gutierrez</a:t>
            </a:r>
            <a:endParaRPr lang="es-PE" sz="5200" b="1" dirty="0"/>
          </a:p>
          <a:p>
            <a:pPr marL="0" indent="0" algn="ctr">
              <a:buNone/>
            </a:pPr>
            <a:r>
              <a:rPr lang="es-ES" sz="1400" dirty="0"/>
              <a:t>Identificado(a) con DNI: 40189345, con registro N°00453, por haber aprobado</a:t>
            </a:r>
          </a:p>
          <a:p>
            <a:pPr marL="0" indent="0" algn="ctr">
              <a:buNone/>
            </a:pPr>
            <a:r>
              <a:rPr lang="es-ES" sz="1400" dirty="0"/>
              <a:t>satisfactoriamente el curso de “Primeros Auxilios I y II”, desarrollado el 23 de Abril 2025, </a:t>
            </a:r>
          </a:p>
          <a:p>
            <a:pPr marL="0" indent="0" algn="ctr">
              <a:buNone/>
            </a:pPr>
            <a:r>
              <a:rPr lang="es-ES" sz="1400" dirty="0"/>
              <a:t>con una duración de 30 horas académicas, obteniendo un promedio de 19 puntos.</a:t>
            </a:r>
          </a:p>
          <a:p>
            <a:pPr marL="0" indent="0" algn="ctr">
              <a:buNone/>
            </a:pPr>
            <a:r>
              <a:rPr lang="es-ES" sz="1400" dirty="0"/>
              <a:t>Damos fe de la veracidad del presente documento otorgado en la ciudad de Lima – Perú.</a:t>
            </a:r>
          </a:p>
          <a:p>
            <a:pPr marL="0" indent="0" algn="ctr">
              <a:buNone/>
            </a:pPr>
            <a:endParaRPr lang="es-ES" sz="1400" dirty="0"/>
          </a:p>
          <a:p>
            <a:pPr marL="0" indent="0" algn="ctr">
              <a:buNone/>
            </a:pPr>
            <a:r>
              <a:rPr lang="es-ES" sz="1400" dirty="0"/>
              <a:t>Lima, 08 de Abril 2025</a:t>
            </a:r>
            <a:endParaRPr lang="es-PE" sz="1400" dirty="0"/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21F75751-A279-4A28-8C5D-B4790B8F74C6}"/>
              </a:ext>
            </a:extLst>
          </p:cNvPr>
          <p:cNvSpPr txBox="1">
            <a:spLocks/>
          </p:cNvSpPr>
          <p:nvPr/>
        </p:nvSpPr>
        <p:spPr>
          <a:xfrm>
            <a:off x="2768368" y="911123"/>
            <a:ext cx="460555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b="1" dirty="0">
                <a:solidFill>
                  <a:schemeClr val="accent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CERTIFICADO</a:t>
            </a:r>
            <a:br>
              <a:rPr lang="es-ES" b="1" dirty="0">
                <a:solidFill>
                  <a:schemeClr val="accent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</a:br>
            <a:r>
              <a:rPr lang="es-ES" sz="2000" b="1" dirty="0">
                <a:solidFill>
                  <a:srgbClr val="C0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PRIMEROS AUXILIOS I y II</a:t>
            </a:r>
            <a:endParaRPr lang="es-PE" b="1" dirty="0">
              <a:solidFill>
                <a:srgbClr val="C00000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36C67F4D-00A6-43B2-9087-7C5E58D6A093}"/>
              </a:ext>
            </a:extLst>
          </p:cNvPr>
          <p:cNvSpPr txBox="1"/>
          <p:nvPr/>
        </p:nvSpPr>
        <p:spPr>
          <a:xfrm>
            <a:off x="4299360" y="5825101"/>
            <a:ext cx="1543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Sr. Gonzalo Castillo C.</a:t>
            </a:r>
            <a:br>
              <a:rPr lang="es-ES" sz="1200" dirty="0"/>
            </a:br>
            <a:r>
              <a:rPr lang="es-ES" sz="1200" b="1" dirty="0"/>
              <a:t>Gerente General</a:t>
            </a:r>
          </a:p>
        </p:txBody>
      </p:sp>
      <p:cxnSp>
        <p:nvCxnSpPr>
          <p:cNvPr id="14" name="Conector recto 13">
            <a:extLst>
              <a:ext uri="{FF2B5EF4-FFF2-40B4-BE49-F238E27FC236}">
                <a16:creationId xmlns:a16="http://schemas.microsoft.com/office/drawing/2014/main" id="{AB4AC258-0127-41EA-84AA-51873D0CD715}"/>
              </a:ext>
            </a:extLst>
          </p:cNvPr>
          <p:cNvCxnSpPr/>
          <p:nvPr/>
        </p:nvCxnSpPr>
        <p:spPr>
          <a:xfrm>
            <a:off x="4362278" y="5813570"/>
            <a:ext cx="14177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>
            <a:extLst>
              <a:ext uri="{FF2B5EF4-FFF2-40B4-BE49-F238E27FC236}">
                <a16:creationId xmlns:a16="http://schemas.microsoft.com/office/drawing/2014/main" id="{66FACD56-D077-4789-B73B-3220C2275AA8}"/>
              </a:ext>
            </a:extLst>
          </p:cNvPr>
          <p:cNvCxnSpPr/>
          <p:nvPr/>
        </p:nvCxnSpPr>
        <p:spPr>
          <a:xfrm>
            <a:off x="7534715" y="5814968"/>
            <a:ext cx="14177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uadroTexto 15">
            <a:extLst>
              <a:ext uri="{FF2B5EF4-FFF2-40B4-BE49-F238E27FC236}">
                <a16:creationId xmlns:a16="http://schemas.microsoft.com/office/drawing/2014/main" id="{E019AAD5-0138-4B6D-8A56-B3F425A59CAE}"/>
              </a:ext>
            </a:extLst>
          </p:cNvPr>
          <p:cNvSpPr txBox="1"/>
          <p:nvPr/>
        </p:nvSpPr>
        <p:spPr>
          <a:xfrm>
            <a:off x="7471797" y="5822062"/>
            <a:ext cx="1543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Sr. </a:t>
            </a:r>
            <a:r>
              <a:rPr lang="es-ES" sz="1200" dirty="0" err="1"/>
              <a:t>Xxxxx</a:t>
            </a:r>
            <a:r>
              <a:rPr lang="es-ES" sz="1200" dirty="0"/>
              <a:t> </a:t>
            </a:r>
            <a:r>
              <a:rPr lang="es-ES" sz="1200" dirty="0" err="1"/>
              <a:t>Xxxxx</a:t>
            </a:r>
            <a:r>
              <a:rPr lang="es-ES" sz="1200" dirty="0"/>
              <a:t> X. </a:t>
            </a:r>
            <a:r>
              <a:rPr lang="es-ES" sz="1200" b="1" dirty="0"/>
              <a:t>Instructor</a:t>
            </a:r>
          </a:p>
        </p:txBody>
      </p:sp>
    </p:spTree>
    <p:extLst>
      <p:ext uri="{BB962C8B-B14F-4D97-AF65-F5344CB8AC3E}">
        <p14:creationId xmlns:p14="http://schemas.microsoft.com/office/powerpoint/2010/main" val="36754674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contenido 2">
            <a:extLst>
              <a:ext uri="{FF2B5EF4-FFF2-40B4-BE49-F238E27FC236}">
                <a16:creationId xmlns:a16="http://schemas.microsoft.com/office/drawing/2014/main" id="{7839C662-8BAB-4A5A-A67E-F5A9FD08CE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303999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s-PE" dirty="0"/>
              <a:t>Otorgado a</a:t>
            </a:r>
          </a:p>
          <a:p>
            <a:pPr marL="0" indent="0" algn="ctr">
              <a:buNone/>
            </a:pPr>
            <a:r>
              <a:rPr lang="es-PE" sz="5200" b="1" dirty="0"/>
              <a:t>Bruno Lema </a:t>
            </a:r>
            <a:r>
              <a:rPr lang="es-PE" sz="5200" b="1" dirty="0" err="1"/>
              <a:t>Gutierrez</a:t>
            </a:r>
            <a:endParaRPr lang="es-PE" sz="5200" b="1" dirty="0"/>
          </a:p>
          <a:p>
            <a:pPr marL="0" indent="0" algn="ctr">
              <a:buNone/>
            </a:pPr>
            <a:r>
              <a:rPr lang="es-ES" sz="1400" dirty="0"/>
              <a:t>Identificado(a) con DNI: 40189345, con registro N°00453, por haber aprobado</a:t>
            </a:r>
          </a:p>
          <a:p>
            <a:pPr marL="0" indent="0" algn="ctr">
              <a:buNone/>
            </a:pPr>
            <a:r>
              <a:rPr lang="es-ES" sz="1400" dirty="0"/>
              <a:t>satisfactoriamente el curso de “Primeros Auxilios I y II”, desarrollado el 23 de Abril 2025, </a:t>
            </a:r>
          </a:p>
          <a:p>
            <a:pPr marL="0" indent="0" algn="ctr">
              <a:buNone/>
            </a:pPr>
            <a:r>
              <a:rPr lang="es-ES" sz="1400" dirty="0"/>
              <a:t>con una duración de 30 horas académicas, obteniendo un promedio de 19 puntos.</a:t>
            </a:r>
          </a:p>
          <a:p>
            <a:pPr marL="0" indent="0" algn="ctr">
              <a:buNone/>
            </a:pPr>
            <a:r>
              <a:rPr lang="es-ES" sz="1400" dirty="0"/>
              <a:t>Damos fe de la veracidad del presente documento otorgado en la ciudad de Lima – Perú.</a:t>
            </a:r>
          </a:p>
          <a:p>
            <a:pPr marL="0" indent="0" algn="ctr">
              <a:buNone/>
            </a:pPr>
            <a:endParaRPr lang="es-ES" sz="1400" dirty="0"/>
          </a:p>
          <a:p>
            <a:pPr marL="0" indent="0" algn="ctr">
              <a:buNone/>
            </a:pPr>
            <a:r>
              <a:rPr lang="es-ES" sz="1400" dirty="0"/>
              <a:t>Lima, 08 de Abril 2025</a:t>
            </a:r>
            <a:endParaRPr lang="es-PE" sz="1400" dirty="0"/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45BE4EE8-487D-4DD5-8DF0-DB77BF64A8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86482" y="500062"/>
            <a:ext cx="4605556" cy="1325563"/>
          </a:xfrm>
        </p:spPr>
        <p:txBody>
          <a:bodyPr>
            <a:normAutofit/>
          </a:bodyPr>
          <a:lstStyle/>
          <a:p>
            <a:pPr algn="ctr"/>
            <a:r>
              <a:rPr lang="es-ES" b="1" dirty="0">
                <a:solidFill>
                  <a:schemeClr val="accent1"/>
                </a:solidFill>
                <a:latin typeface="Trebuchet MS" panose="020B0603020202020204" pitchFamily="34" charset="0"/>
                <a:ea typeface="Verdana" panose="020B0604030504040204" pitchFamily="34" charset="0"/>
              </a:rPr>
              <a:t>CERTIFICADO</a:t>
            </a:r>
            <a:br>
              <a:rPr lang="es-ES" b="1" dirty="0">
                <a:solidFill>
                  <a:schemeClr val="accent1"/>
                </a:solidFill>
                <a:latin typeface="Trebuchet MS" panose="020B0603020202020204" pitchFamily="34" charset="0"/>
                <a:ea typeface="Verdana" panose="020B0604030504040204" pitchFamily="34" charset="0"/>
              </a:rPr>
            </a:br>
            <a:r>
              <a:rPr lang="es-ES" sz="2000" b="1" dirty="0">
                <a:solidFill>
                  <a:srgbClr val="C00000"/>
                </a:solidFill>
                <a:latin typeface="Trebuchet MS" panose="020B0603020202020204" pitchFamily="34" charset="0"/>
                <a:ea typeface="Verdana" panose="020B0604030504040204" pitchFamily="34" charset="0"/>
              </a:rPr>
              <a:t>PRIMEROS AUXILIOS I y II</a:t>
            </a:r>
            <a:endParaRPr lang="es-PE" b="1" dirty="0">
              <a:solidFill>
                <a:srgbClr val="C00000"/>
              </a:solidFill>
              <a:latin typeface="Trebuchet MS" panose="020B060302020202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07F0C33-2F65-48F8-AF34-4E34C2467854}"/>
              </a:ext>
            </a:extLst>
          </p:cNvPr>
          <p:cNvSpPr txBox="1"/>
          <p:nvPr/>
        </p:nvSpPr>
        <p:spPr>
          <a:xfrm>
            <a:off x="1505823" y="5825101"/>
            <a:ext cx="1543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Sr. Gonzalo Castillo C.</a:t>
            </a:r>
            <a:br>
              <a:rPr lang="es-ES" sz="1200" dirty="0"/>
            </a:br>
            <a:r>
              <a:rPr lang="es-ES" sz="1200" b="1" dirty="0"/>
              <a:t>Gerente General</a:t>
            </a:r>
          </a:p>
        </p:txBody>
      </p:sp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A687B8D0-B237-42D7-9252-EC3993CD6CAF}"/>
              </a:ext>
            </a:extLst>
          </p:cNvPr>
          <p:cNvCxnSpPr/>
          <p:nvPr/>
        </p:nvCxnSpPr>
        <p:spPr>
          <a:xfrm>
            <a:off x="1568741" y="5813570"/>
            <a:ext cx="14177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C7F1B6A3-9871-4E96-B8E3-6386F30C11F8}"/>
              </a:ext>
            </a:extLst>
          </p:cNvPr>
          <p:cNvCxnSpPr/>
          <p:nvPr/>
        </p:nvCxnSpPr>
        <p:spPr>
          <a:xfrm>
            <a:off x="4741178" y="5814968"/>
            <a:ext cx="14177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uadroTexto 11">
            <a:extLst>
              <a:ext uri="{FF2B5EF4-FFF2-40B4-BE49-F238E27FC236}">
                <a16:creationId xmlns:a16="http://schemas.microsoft.com/office/drawing/2014/main" id="{7B17F4A4-EDFB-409E-87DA-955CC4F42DA5}"/>
              </a:ext>
            </a:extLst>
          </p:cNvPr>
          <p:cNvSpPr txBox="1"/>
          <p:nvPr/>
        </p:nvSpPr>
        <p:spPr>
          <a:xfrm>
            <a:off x="4678260" y="5822062"/>
            <a:ext cx="1543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Sr. </a:t>
            </a:r>
            <a:r>
              <a:rPr lang="es-ES" sz="1200" dirty="0" err="1"/>
              <a:t>Xxxxx</a:t>
            </a:r>
            <a:r>
              <a:rPr lang="es-ES" sz="1200" dirty="0"/>
              <a:t> </a:t>
            </a:r>
            <a:r>
              <a:rPr lang="es-ES" sz="1200" dirty="0" err="1"/>
              <a:t>Xxxxx</a:t>
            </a:r>
            <a:r>
              <a:rPr lang="es-ES" sz="1200" dirty="0"/>
              <a:t> X. </a:t>
            </a:r>
            <a:r>
              <a:rPr lang="es-ES" sz="1200" b="1" dirty="0"/>
              <a:t>Instructor</a:t>
            </a:r>
          </a:p>
        </p:txBody>
      </p:sp>
    </p:spTree>
    <p:extLst>
      <p:ext uri="{BB962C8B-B14F-4D97-AF65-F5344CB8AC3E}">
        <p14:creationId xmlns:p14="http://schemas.microsoft.com/office/powerpoint/2010/main" val="3309795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16581272-48F8-4377-81E0-68FC4AD68B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303999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s-PE" dirty="0"/>
              <a:t>Otorgado a</a:t>
            </a:r>
          </a:p>
          <a:p>
            <a:pPr marL="0" indent="0" algn="ctr">
              <a:buNone/>
            </a:pPr>
            <a:r>
              <a:rPr lang="es-PE" sz="5200" b="1" dirty="0"/>
              <a:t>Bruno Lema </a:t>
            </a:r>
            <a:r>
              <a:rPr lang="es-PE" sz="5200" b="1" dirty="0" err="1"/>
              <a:t>Gutierrez</a:t>
            </a:r>
            <a:endParaRPr lang="es-PE" sz="5200" b="1" dirty="0"/>
          </a:p>
          <a:p>
            <a:pPr marL="0" indent="0" algn="ctr">
              <a:buNone/>
            </a:pPr>
            <a:r>
              <a:rPr lang="es-ES" sz="1400" dirty="0"/>
              <a:t>Identificado(a) con DNI: 40189345, con registro N°00453, por haber aprobado</a:t>
            </a:r>
          </a:p>
          <a:p>
            <a:pPr marL="0" indent="0" algn="ctr">
              <a:buNone/>
            </a:pPr>
            <a:r>
              <a:rPr lang="es-ES" sz="1400" dirty="0"/>
              <a:t>satisfactoriamente el curso de “Primeros Auxilios I y II”, desarrollado el 23 de Abril 2025, </a:t>
            </a:r>
          </a:p>
          <a:p>
            <a:pPr marL="0" indent="0" algn="ctr">
              <a:buNone/>
            </a:pPr>
            <a:r>
              <a:rPr lang="es-ES" sz="1400" dirty="0"/>
              <a:t>con una duración de 30 horas académicas, obteniendo un promedio de 19 puntos.</a:t>
            </a:r>
          </a:p>
          <a:p>
            <a:pPr marL="0" indent="0" algn="ctr">
              <a:buNone/>
            </a:pPr>
            <a:r>
              <a:rPr lang="es-ES" sz="1400" dirty="0"/>
              <a:t>Damos fe de la veracidad del presente documento otorgado en la ciudad de Lima – Perú.</a:t>
            </a:r>
          </a:p>
          <a:p>
            <a:pPr marL="0" indent="0" algn="ctr">
              <a:buNone/>
            </a:pPr>
            <a:endParaRPr lang="es-ES" sz="1400" dirty="0"/>
          </a:p>
          <a:p>
            <a:pPr marL="0" indent="0" algn="ctr">
              <a:buNone/>
            </a:pPr>
            <a:r>
              <a:rPr lang="es-ES" sz="1400" dirty="0"/>
              <a:t>Lima, 08 de Abril 2025</a:t>
            </a:r>
            <a:endParaRPr lang="es-PE" sz="1400" dirty="0"/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078A943C-EDBA-41F9-AEBA-F305BDD2D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86482" y="500062"/>
            <a:ext cx="4605556" cy="1325563"/>
          </a:xfrm>
        </p:spPr>
        <p:txBody>
          <a:bodyPr>
            <a:normAutofit/>
          </a:bodyPr>
          <a:lstStyle/>
          <a:p>
            <a:pPr algn="ctr"/>
            <a:r>
              <a:rPr lang="es-ES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CERTIFICADO</a:t>
            </a:r>
            <a:br>
              <a:rPr lang="es-ES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s-ES" sz="20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PRIMEROS AUXILIOS I y II</a:t>
            </a:r>
            <a:endParaRPr lang="es-PE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67D89C7C-E346-4EA3-A8DB-5437F77492A0}"/>
              </a:ext>
            </a:extLst>
          </p:cNvPr>
          <p:cNvSpPr txBox="1"/>
          <p:nvPr/>
        </p:nvSpPr>
        <p:spPr>
          <a:xfrm>
            <a:off x="2629947" y="5729513"/>
            <a:ext cx="1543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Sr. Gonzalo Castillo C.</a:t>
            </a:r>
            <a:br>
              <a:rPr lang="es-ES" sz="1200" dirty="0"/>
            </a:br>
            <a:r>
              <a:rPr lang="es-ES" sz="1200" b="1" dirty="0"/>
              <a:t>Gerente General</a:t>
            </a:r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D74105AC-C91C-4D35-A790-EEB8D737C721}"/>
              </a:ext>
            </a:extLst>
          </p:cNvPr>
          <p:cNvCxnSpPr/>
          <p:nvPr/>
        </p:nvCxnSpPr>
        <p:spPr>
          <a:xfrm>
            <a:off x="2692865" y="5717982"/>
            <a:ext cx="14177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DCCC324C-9808-4DAE-A13F-2E65953E7EA8}"/>
              </a:ext>
            </a:extLst>
          </p:cNvPr>
          <p:cNvCxnSpPr/>
          <p:nvPr/>
        </p:nvCxnSpPr>
        <p:spPr>
          <a:xfrm>
            <a:off x="5865302" y="5719380"/>
            <a:ext cx="14177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uadroTexto 10">
            <a:extLst>
              <a:ext uri="{FF2B5EF4-FFF2-40B4-BE49-F238E27FC236}">
                <a16:creationId xmlns:a16="http://schemas.microsoft.com/office/drawing/2014/main" id="{8DFA671E-4D33-4667-AFA1-B913CB70646D}"/>
              </a:ext>
            </a:extLst>
          </p:cNvPr>
          <p:cNvSpPr txBox="1"/>
          <p:nvPr/>
        </p:nvSpPr>
        <p:spPr>
          <a:xfrm>
            <a:off x="5802384" y="5726474"/>
            <a:ext cx="1543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Sr. </a:t>
            </a:r>
            <a:r>
              <a:rPr lang="es-ES" sz="1200" dirty="0" err="1"/>
              <a:t>Xxxxx</a:t>
            </a:r>
            <a:r>
              <a:rPr lang="es-ES" sz="1200" dirty="0"/>
              <a:t> </a:t>
            </a:r>
            <a:r>
              <a:rPr lang="es-ES" sz="1200" dirty="0" err="1"/>
              <a:t>Xxxxx</a:t>
            </a:r>
            <a:r>
              <a:rPr lang="es-ES" sz="1200" dirty="0"/>
              <a:t> X. </a:t>
            </a:r>
            <a:r>
              <a:rPr lang="es-ES" sz="1200" b="1" dirty="0"/>
              <a:t>Instructor</a:t>
            </a:r>
          </a:p>
        </p:txBody>
      </p:sp>
    </p:spTree>
    <p:extLst>
      <p:ext uri="{BB962C8B-B14F-4D97-AF65-F5344CB8AC3E}">
        <p14:creationId xmlns:p14="http://schemas.microsoft.com/office/powerpoint/2010/main" val="529502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38BB177E-0EE1-49CE-87B8-89F3444FE9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2589024"/>
            <a:ext cx="8543925" cy="303999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s-PE" dirty="0"/>
              <a:t>Otorgado a</a:t>
            </a:r>
          </a:p>
          <a:p>
            <a:pPr marL="0" indent="0" algn="ctr">
              <a:buNone/>
            </a:pPr>
            <a:r>
              <a:rPr lang="es-PE" sz="5200" b="1" dirty="0"/>
              <a:t>Bruno Lema </a:t>
            </a:r>
            <a:r>
              <a:rPr lang="es-PE" sz="5200" b="1" dirty="0" err="1"/>
              <a:t>Gutierrez</a:t>
            </a:r>
            <a:endParaRPr lang="es-PE" sz="5200" b="1" dirty="0"/>
          </a:p>
          <a:p>
            <a:pPr marL="0" indent="0" algn="ctr">
              <a:buNone/>
            </a:pPr>
            <a:r>
              <a:rPr lang="es-ES" sz="1400" dirty="0"/>
              <a:t>Identificado(a) con DNI: 40189345, con registro N°00453, por haber aprobado</a:t>
            </a:r>
          </a:p>
          <a:p>
            <a:pPr marL="0" indent="0" algn="ctr">
              <a:buNone/>
            </a:pPr>
            <a:r>
              <a:rPr lang="es-ES" sz="1400" dirty="0"/>
              <a:t>satisfactoriamente el curso de “Primeros Auxilios I y II”, desarrollado el 23 de Abril 2025, </a:t>
            </a:r>
          </a:p>
          <a:p>
            <a:pPr marL="0" indent="0" algn="ctr">
              <a:buNone/>
            </a:pPr>
            <a:r>
              <a:rPr lang="es-ES" sz="1400" dirty="0"/>
              <a:t>con una duración de 30 horas académicas, obteniendo un promedio de 19 puntos.</a:t>
            </a:r>
          </a:p>
          <a:p>
            <a:pPr marL="0" indent="0" algn="ctr">
              <a:buNone/>
            </a:pPr>
            <a:r>
              <a:rPr lang="es-ES" sz="1400" dirty="0"/>
              <a:t>Damos fe de la veracidad del presente documento otorgado en la ciudad de Lima – Perú.</a:t>
            </a:r>
          </a:p>
          <a:p>
            <a:pPr marL="0" indent="0" algn="ctr">
              <a:buNone/>
            </a:pPr>
            <a:endParaRPr lang="es-ES" sz="1400" dirty="0"/>
          </a:p>
          <a:p>
            <a:pPr marL="0" indent="0" algn="ctr">
              <a:buNone/>
            </a:pPr>
            <a:r>
              <a:rPr lang="es-ES" sz="1400" dirty="0"/>
              <a:t>Lima, 08 de Abril 2025</a:t>
            </a:r>
            <a:endParaRPr lang="es-PE" sz="1400" dirty="0"/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3EE74F55-894B-42F2-806D-F9EE1157B9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152"/>
            <a:ext cx="2583989" cy="2080471"/>
          </a:xfrm>
          <a:prstGeom prst="rect">
            <a:avLst/>
          </a:prstGeom>
        </p:spPr>
      </p:pic>
      <p:sp>
        <p:nvSpPr>
          <p:cNvPr id="15" name="Título 1">
            <a:extLst>
              <a:ext uri="{FF2B5EF4-FFF2-40B4-BE49-F238E27FC236}">
                <a16:creationId xmlns:a16="http://schemas.microsoft.com/office/drawing/2014/main" id="{BAB65EC5-21C5-4E4E-A24A-459D17C68D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86482" y="500062"/>
            <a:ext cx="4605556" cy="1325563"/>
          </a:xfrm>
        </p:spPr>
        <p:txBody>
          <a:bodyPr>
            <a:normAutofit/>
          </a:bodyPr>
          <a:lstStyle/>
          <a:p>
            <a:pPr algn="ctr"/>
            <a:r>
              <a:rPr lang="es-ES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CERTIFICADO</a:t>
            </a:r>
            <a:br>
              <a:rPr lang="es-ES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s-ES" sz="20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PRIMEROS AUXILIOS I y II</a:t>
            </a:r>
            <a:endParaRPr lang="es-PE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4E891AF5-788C-4A42-AD38-39FBCEE5D1BA}"/>
              </a:ext>
            </a:extLst>
          </p:cNvPr>
          <p:cNvSpPr txBox="1"/>
          <p:nvPr/>
        </p:nvSpPr>
        <p:spPr>
          <a:xfrm>
            <a:off x="2512501" y="6130144"/>
            <a:ext cx="1543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Sr. Gonzalo Castillo C.</a:t>
            </a:r>
            <a:br>
              <a:rPr lang="es-ES" sz="1200" dirty="0"/>
            </a:br>
            <a:r>
              <a:rPr lang="es-ES" sz="1200" b="1" dirty="0"/>
              <a:t>Gerente General</a:t>
            </a:r>
          </a:p>
        </p:txBody>
      </p:sp>
      <p:cxnSp>
        <p:nvCxnSpPr>
          <p:cNvPr id="17" name="Conector recto 16">
            <a:extLst>
              <a:ext uri="{FF2B5EF4-FFF2-40B4-BE49-F238E27FC236}">
                <a16:creationId xmlns:a16="http://schemas.microsoft.com/office/drawing/2014/main" id="{50E1F1A2-62BD-4C64-ABAA-A9C701ECB69D}"/>
              </a:ext>
            </a:extLst>
          </p:cNvPr>
          <p:cNvCxnSpPr/>
          <p:nvPr/>
        </p:nvCxnSpPr>
        <p:spPr>
          <a:xfrm>
            <a:off x="2575419" y="6118613"/>
            <a:ext cx="14177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>
            <a:extLst>
              <a:ext uri="{FF2B5EF4-FFF2-40B4-BE49-F238E27FC236}">
                <a16:creationId xmlns:a16="http://schemas.microsoft.com/office/drawing/2014/main" id="{B4491AFB-87C4-48CE-863E-F0ED61606C06}"/>
              </a:ext>
            </a:extLst>
          </p:cNvPr>
          <p:cNvCxnSpPr/>
          <p:nvPr/>
        </p:nvCxnSpPr>
        <p:spPr>
          <a:xfrm>
            <a:off x="5747856" y="6120011"/>
            <a:ext cx="14177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uadroTexto 18">
            <a:extLst>
              <a:ext uri="{FF2B5EF4-FFF2-40B4-BE49-F238E27FC236}">
                <a16:creationId xmlns:a16="http://schemas.microsoft.com/office/drawing/2014/main" id="{2CC1BA64-1067-4C16-A686-C38F6169E70A}"/>
              </a:ext>
            </a:extLst>
          </p:cNvPr>
          <p:cNvSpPr txBox="1"/>
          <p:nvPr/>
        </p:nvSpPr>
        <p:spPr>
          <a:xfrm>
            <a:off x="5684938" y="6127105"/>
            <a:ext cx="1543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Sr. </a:t>
            </a:r>
            <a:r>
              <a:rPr lang="es-ES" sz="1200" dirty="0" err="1"/>
              <a:t>Xxxxx</a:t>
            </a:r>
            <a:r>
              <a:rPr lang="es-ES" sz="1200" dirty="0"/>
              <a:t> </a:t>
            </a:r>
            <a:r>
              <a:rPr lang="es-ES" sz="1200" dirty="0" err="1"/>
              <a:t>Xxxxx</a:t>
            </a:r>
            <a:r>
              <a:rPr lang="es-ES" sz="1200" dirty="0"/>
              <a:t> X. </a:t>
            </a:r>
            <a:r>
              <a:rPr lang="es-ES" sz="1200" b="1" dirty="0"/>
              <a:t>Instructor</a:t>
            </a:r>
          </a:p>
        </p:txBody>
      </p:sp>
    </p:spTree>
    <p:extLst>
      <p:ext uri="{BB962C8B-B14F-4D97-AF65-F5344CB8AC3E}">
        <p14:creationId xmlns:p14="http://schemas.microsoft.com/office/powerpoint/2010/main" val="8568760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3B3CA9-5668-4485-8851-EC2A3FECDF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86482" y="500062"/>
            <a:ext cx="4605556" cy="1325563"/>
          </a:xfrm>
        </p:spPr>
        <p:txBody>
          <a:bodyPr>
            <a:normAutofit/>
          </a:bodyPr>
          <a:lstStyle/>
          <a:p>
            <a:pPr algn="ctr"/>
            <a:r>
              <a:rPr lang="es-ES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CERTIFICADO</a:t>
            </a:r>
            <a:br>
              <a:rPr lang="es-ES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s-ES" sz="20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PRIMEROS AUXILIOS I y II</a:t>
            </a:r>
            <a:endParaRPr lang="es-PE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7EA5568-1194-4AD4-9BD2-B82039D771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303999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s-PE" dirty="0"/>
              <a:t>Otorgado a</a:t>
            </a:r>
          </a:p>
          <a:p>
            <a:pPr marL="0" indent="0" algn="ctr">
              <a:buNone/>
            </a:pPr>
            <a:r>
              <a:rPr lang="es-PE" sz="5200" b="1" dirty="0"/>
              <a:t>Bruno Lema </a:t>
            </a:r>
            <a:r>
              <a:rPr lang="es-PE" sz="5200" b="1" dirty="0" err="1"/>
              <a:t>Gutierrez</a:t>
            </a:r>
            <a:endParaRPr lang="es-PE" sz="5200" b="1" dirty="0"/>
          </a:p>
          <a:p>
            <a:pPr marL="0" indent="0" algn="ctr">
              <a:buNone/>
            </a:pPr>
            <a:r>
              <a:rPr lang="es-ES" sz="1400" dirty="0"/>
              <a:t>Identificado(a) con DNI: 40189345, con registro N°00453, por haber aprobado</a:t>
            </a:r>
          </a:p>
          <a:p>
            <a:pPr marL="0" indent="0" algn="ctr">
              <a:buNone/>
            </a:pPr>
            <a:r>
              <a:rPr lang="es-ES" sz="1400" dirty="0"/>
              <a:t>satisfactoriamente el curso de “Primeros Auxilios I y II”, desarrollado el 23 de Abril 2025, </a:t>
            </a:r>
          </a:p>
          <a:p>
            <a:pPr marL="0" indent="0" algn="ctr">
              <a:buNone/>
            </a:pPr>
            <a:r>
              <a:rPr lang="es-ES" sz="1400" dirty="0"/>
              <a:t>con una duración de 30 horas académicas, obteniendo un promedio de 19 puntos.</a:t>
            </a:r>
          </a:p>
          <a:p>
            <a:pPr marL="0" indent="0" algn="ctr">
              <a:buNone/>
            </a:pPr>
            <a:r>
              <a:rPr lang="es-ES" sz="1400" dirty="0"/>
              <a:t>Damos fe de la veracidad del presente documento otorgado en la ciudad de Lima – Perú.</a:t>
            </a:r>
          </a:p>
          <a:p>
            <a:pPr marL="0" indent="0" algn="ctr">
              <a:buNone/>
            </a:pPr>
            <a:endParaRPr lang="es-ES" sz="1400" dirty="0"/>
          </a:p>
          <a:p>
            <a:pPr marL="0" indent="0" algn="ctr">
              <a:buNone/>
            </a:pPr>
            <a:r>
              <a:rPr lang="es-ES" sz="1400" dirty="0"/>
              <a:t>Lima, 08 de Abril 2025</a:t>
            </a:r>
            <a:endParaRPr lang="es-PE" sz="1400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E88A24F9-1FBD-45FC-8BD9-AC7891773A74}"/>
              </a:ext>
            </a:extLst>
          </p:cNvPr>
          <p:cNvSpPr txBox="1"/>
          <p:nvPr/>
        </p:nvSpPr>
        <p:spPr>
          <a:xfrm>
            <a:off x="1505823" y="6085160"/>
            <a:ext cx="1543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Sr. Gonzalo Castillo C.</a:t>
            </a:r>
            <a:br>
              <a:rPr lang="es-ES" sz="1200" dirty="0"/>
            </a:br>
            <a:r>
              <a:rPr lang="es-ES" sz="1200" b="1" dirty="0"/>
              <a:t>Gerente General</a:t>
            </a:r>
          </a:p>
        </p:txBody>
      </p: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20F82074-DAA7-4370-BB21-9AEC7FD87725}"/>
              </a:ext>
            </a:extLst>
          </p:cNvPr>
          <p:cNvCxnSpPr/>
          <p:nvPr/>
        </p:nvCxnSpPr>
        <p:spPr>
          <a:xfrm>
            <a:off x="1568741" y="6073629"/>
            <a:ext cx="14177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286858F3-4876-4E69-9EC9-115D7EFB7ACD}"/>
              </a:ext>
            </a:extLst>
          </p:cNvPr>
          <p:cNvCxnSpPr/>
          <p:nvPr/>
        </p:nvCxnSpPr>
        <p:spPr>
          <a:xfrm>
            <a:off x="4741178" y="6075027"/>
            <a:ext cx="14177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uadroTexto 7">
            <a:extLst>
              <a:ext uri="{FF2B5EF4-FFF2-40B4-BE49-F238E27FC236}">
                <a16:creationId xmlns:a16="http://schemas.microsoft.com/office/drawing/2014/main" id="{0D884862-E770-4EB4-AF1A-C58E30AA8332}"/>
              </a:ext>
            </a:extLst>
          </p:cNvPr>
          <p:cNvSpPr txBox="1"/>
          <p:nvPr/>
        </p:nvSpPr>
        <p:spPr>
          <a:xfrm>
            <a:off x="4678260" y="6082121"/>
            <a:ext cx="1543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/>
              <a:t>Sr. </a:t>
            </a:r>
            <a:r>
              <a:rPr lang="es-ES" sz="1200" dirty="0" err="1"/>
              <a:t>Xxxxx</a:t>
            </a:r>
            <a:r>
              <a:rPr lang="es-ES" sz="1200" dirty="0"/>
              <a:t> </a:t>
            </a:r>
            <a:r>
              <a:rPr lang="es-ES" sz="1200" dirty="0" err="1"/>
              <a:t>Xxxxx</a:t>
            </a:r>
            <a:r>
              <a:rPr lang="es-ES" sz="1200" dirty="0"/>
              <a:t> X. </a:t>
            </a:r>
            <a:r>
              <a:rPr lang="es-ES" sz="1200" b="1" dirty="0"/>
              <a:t>Instructor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3C9E4BAF-470D-49C9-B966-5BEDE25EB2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5676" y="5385697"/>
            <a:ext cx="2490779" cy="1472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2303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</TotalTime>
  <Words>612</Words>
  <Application>Microsoft Office PowerPoint</Application>
  <PresentationFormat>A4 (210 x 297 mm)</PresentationFormat>
  <Paragraphs>66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Trebuchet MS</vt:lpstr>
      <vt:lpstr>Verdana</vt:lpstr>
      <vt:lpstr>Tema de Office</vt:lpstr>
      <vt:lpstr>Presentación de PowerPoint</vt:lpstr>
      <vt:lpstr>Presentación de PowerPoint</vt:lpstr>
      <vt:lpstr>CERTIFICADO PRIMEROS AUXILIOS I y II</vt:lpstr>
      <vt:lpstr>CERTIFICADO PRIMEROS AUXILIOS I y II</vt:lpstr>
      <vt:lpstr>CERTIFICADO PRIMEROS AUXILIOS I y II</vt:lpstr>
      <vt:lpstr>CERTIFICADO PRIMEROS AUXILIOS I y II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Iván Andrade Fajardo</dc:creator>
  <cp:lastModifiedBy>Iván Andrade Fajardo</cp:lastModifiedBy>
  <cp:revision>6</cp:revision>
  <dcterms:created xsi:type="dcterms:W3CDTF">2025-05-08T12:58:33Z</dcterms:created>
  <dcterms:modified xsi:type="dcterms:W3CDTF">2025-05-11T22:52:51Z</dcterms:modified>
</cp:coreProperties>
</file>